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0233600" cy="31089600"/>
  <p:notesSz cx="6858000" cy="9144000"/>
  <p:defaultTextStyle>
    <a:defPPr>
      <a:defRPr lang="en-US"/>
    </a:defPPr>
    <a:lvl1pPr marL="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1pPr>
    <a:lvl2pPr marL="171175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2pPr>
    <a:lvl3pPr marL="342351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3pPr>
    <a:lvl4pPr marL="5135270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4pPr>
    <a:lvl5pPr marL="6847027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5pPr>
    <a:lvl6pPr marL="855878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6pPr>
    <a:lvl7pPr marL="10270541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7pPr>
    <a:lvl8pPr marL="11982298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8pPr>
    <a:lvl9pPr marL="13694054" algn="l" defTabSz="3423514" rtl="0" eaLnBrk="1" latinLnBrk="0" hangingPunct="1">
      <a:defRPr sz="673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BAB"/>
    <a:srgbClr val="D00E03"/>
    <a:srgbClr val="083286"/>
    <a:srgbClr val="002A5E"/>
    <a:srgbClr val="143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20" d="100"/>
          <a:sy n="20" d="100"/>
        </p:scale>
        <p:origin x="132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088045"/>
            <a:ext cx="34198560" cy="10823787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6329239"/>
            <a:ext cx="30175200" cy="7506121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16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296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655233"/>
            <a:ext cx="8675370" cy="263469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655233"/>
            <a:ext cx="25523190" cy="2634699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79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42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7750819"/>
            <a:ext cx="34701480" cy="1293240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0805572"/>
            <a:ext cx="34701480" cy="680084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59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276166"/>
            <a:ext cx="17099280" cy="197260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276166"/>
            <a:ext cx="17099280" cy="197260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33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655240"/>
            <a:ext cx="34701480" cy="60092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7621272"/>
            <a:ext cx="17020696" cy="373506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1356340"/>
            <a:ext cx="17020696" cy="16703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7621272"/>
            <a:ext cx="17104520" cy="373506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1356340"/>
            <a:ext cx="17104520" cy="1670346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75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00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0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072640"/>
            <a:ext cx="12976383" cy="72542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476333"/>
            <a:ext cx="20368260" cy="22093767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326880"/>
            <a:ext cx="12976383" cy="17279199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122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072640"/>
            <a:ext cx="12976383" cy="72542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476333"/>
            <a:ext cx="20368260" cy="22093767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326880"/>
            <a:ext cx="12976383" cy="17279199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49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655240"/>
            <a:ext cx="3470148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276166"/>
            <a:ext cx="3470148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28815460"/>
            <a:ext cx="90525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585E1-6653-4719-944A-AC9E4F008361}" type="datetimeFigureOut">
              <a:rPr lang="en-US" smtClean="0"/>
              <a:t>2/3/2017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28815460"/>
            <a:ext cx="135788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28815460"/>
            <a:ext cx="90525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EE153-5F0B-4B2F-8096-BAC6B8D0EA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80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1">
                <a:lumMod val="5000"/>
                <a:lumOff val="9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85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87678" y="552355"/>
            <a:ext cx="30967682" cy="3886200"/>
            <a:chOff x="487680" y="557775"/>
            <a:chExt cx="30967682" cy="3886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" y="557775"/>
              <a:ext cx="3886200" cy="38862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074686" y="862997"/>
              <a:ext cx="26380676" cy="170816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endParaRPr lang="en-US" sz="10500" dirty="0">
                <a:ln w="0"/>
                <a:solidFill>
                  <a:srgbClr val="133BAB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4630399" y="6827265"/>
            <a:ext cx="109728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83286"/>
                </a:solidFill>
              </a:rPr>
              <a:t>Design</a:t>
            </a:r>
          </a:p>
          <a:p>
            <a:endParaRPr lang="en-US" sz="4400" b="1" dirty="0">
              <a:solidFill>
                <a:srgbClr val="083286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0" y="5018622"/>
            <a:ext cx="40233600" cy="16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751141" y="6913027"/>
            <a:ext cx="10972800" cy="24049772"/>
            <a:chOff x="3075708" y="6677891"/>
            <a:chExt cx="10972800" cy="24049772"/>
          </a:xfrm>
        </p:grpSpPr>
        <p:sp>
          <p:nvSpPr>
            <p:cNvPr id="9" name="TextBox 8"/>
            <p:cNvSpPr txBox="1"/>
            <p:nvPr/>
          </p:nvSpPr>
          <p:spPr>
            <a:xfrm>
              <a:off x="3075708" y="6677891"/>
              <a:ext cx="10972800" cy="38779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083286"/>
                  </a:solidFill>
                </a:rPr>
                <a:t>Problem </a:t>
              </a:r>
              <a:r>
                <a:rPr lang="en-US" sz="6600" b="1" dirty="0" smtClean="0">
                  <a:solidFill>
                    <a:srgbClr val="083286"/>
                  </a:solidFill>
                </a:rPr>
                <a:t>Statement</a:t>
              </a:r>
            </a:p>
            <a:p>
              <a:endParaRPr lang="en-US" sz="4800" dirty="0" smtClean="0">
                <a:solidFill>
                  <a:srgbClr val="083286"/>
                </a:solidFill>
              </a:endParaRPr>
            </a:p>
            <a:p>
              <a:r>
                <a:rPr lang="en-US" sz="4400" dirty="0" smtClean="0"/>
                <a:t>Ultimate Frisbee is a relatively new sport at only 48 years old, and does not offer the same training opportunities that other sports do.</a:t>
              </a:r>
              <a:endParaRPr lang="en-US" sz="4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75708" y="13866827"/>
              <a:ext cx="10972800" cy="86177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 smtClean="0">
                  <a:solidFill>
                    <a:srgbClr val="083286"/>
                  </a:solidFill>
                </a:rPr>
                <a:t>Human Centered Design</a:t>
              </a:r>
              <a:endParaRPr lang="en-US" sz="6600" b="1" dirty="0">
                <a:solidFill>
                  <a:srgbClr val="083286"/>
                </a:solidFill>
              </a:endParaRPr>
            </a:p>
            <a:p>
              <a:endParaRPr lang="en-US" sz="4800" dirty="0"/>
            </a:p>
            <a:p>
              <a:r>
                <a:rPr lang="en-US" sz="4400" dirty="0" smtClean="0"/>
                <a:t>Our users include all competitive Ultimate Frisbee players, which is estimated to be 7 million men and women around the world.</a:t>
              </a:r>
            </a:p>
            <a:p>
              <a:endParaRPr lang="en-US" sz="4400" dirty="0"/>
            </a:p>
            <a:p>
              <a:r>
                <a:rPr lang="en-US" sz="4400" b="1" i="1" dirty="0" smtClean="0"/>
                <a:t>“It’d be useful because there are many times when players want to throw but their teammates aren’t available, so having this at their disposal would be super beneficial.” </a:t>
              </a:r>
            </a:p>
            <a:p>
              <a:r>
                <a:rPr lang="en-US" sz="4400" dirty="0" smtClean="0"/>
                <a:t>- Katie Cleveland,  member of the Pitt Women’s Ultimate Frisbee Team</a:t>
              </a:r>
              <a:endParaRPr lang="en-US" sz="4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75708" y="22386918"/>
              <a:ext cx="10972800" cy="83407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 smtClean="0">
                  <a:solidFill>
                    <a:srgbClr val="083286"/>
                  </a:solidFill>
                </a:rPr>
                <a:t>Design </a:t>
              </a:r>
              <a:r>
                <a:rPr lang="en-US" sz="6600" b="1" dirty="0">
                  <a:solidFill>
                    <a:srgbClr val="083286"/>
                  </a:solidFill>
                </a:rPr>
                <a:t>Goals</a:t>
              </a:r>
            </a:p>
            <a:p>
              <a:endParaRPr lang="en-US" sz="3000" dirty="0"/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Shoot Frisbee at a distance of 20-30 yards </a:t>
              </a:r>
              <a:r>
                <a:rPr lang="en-US" sz="4400" b="1" dirty="0" smtClean="0">
                  <a:solidFill>
                    <a:srgbClr val="FF0000"/>
                  </a:solidFill>
                </a:rPr>
                <a:t>x</a:t>
              </a:r>
              <a:endParaRPr lang="en-US" sz="4400" dirty="0" smtClean="0"/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Successfully catch and reload Frisbees</a:t>
              </a:r>
              <a:r>
                <a:rPr lang="en-US" sz="4400" dirty="0" smtClean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r>
                <a:rPr lang="en-US" sz="4400" dirty="0" smtClean="0"/>
                <a:t> </a:t>
              </a:r>
            </a:p>
            <a:p>
              <a:pPr marL="857250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Allow user control of:</a:t>
              </a:r>
            </a:p>
            <a:p>
              <a:pPr marL="2569007" lvl="1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Release </a:t>
              </a:r>
              <a:r>
                <a:rPr lang="en-US" sz="4400" dirty="0"/>
                <a:t>a</a:t>
              </a:r>
              <a:r>
                <a:rPr lang="en-US" sz="4400" dirty="0" smtClean="0"/>
                <a:t>ngle of the Frisbee (pitch and yaw) up to 45⁰</a:t>
              </a:r>
              <a:r>
                <a:rPr lang="en-US" sz="4400" dirty="0">
                  <a:solidFill>
                    <a:srgbClr val="00B050"/>
                  </a:solidFill>
                  <a:sym typeface="Wingdings" panose="05000000000000000000" pitchFamily="2" charset="2"/>
                </a:rPr>
                <a:t> </a:t>
              </a:r>
              <a:endParaRPr lang="en-US" sz="4400" dirty="0" smtClean="0"/>
            </a:p>
            <a:p>
              <a:pPr marL="2569007" lvl="1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Automated rotation of the base (180⁰)</a:t>
              </a:r>
              <a:r>
                <a:rPr lang="en-US" sz="4400" dirty="0">
                  <a:sym typeface="Wingdings" panose="05000000000000000000" pitchFamily="2" charset="2"/>
                </a:rPr>
                <a:t> </a:t>
              </a:r>
              <a:r>
                <a:rPr lang="en-US" sz="4400" dirty="0">
                  <a:solidFill>
                    <a:srgbClr val="FF0000"/>
                  </a:solidFill>
                  <a:sym typeface="Wingdings" panose="05000000000000000000" pitchFamily="2" charset="2"/>
                </a:rPr>
                <a:t></a:t>
              </a:r>
              <a:endParaRPr lang="en-US" sz="4400" dirty="0">
                <a:solidFill>
                  <a:srgbClr val="FF0000"/>
                </a:solidFill>
              </a:endParaRPr>
            </a:p>
            <a:p>
              <a:pPr marL="2569007" lvl="1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Frequency and number of throws</a:t>
              </a:r>
              <a:r>
                <a:rPr lang="en-US" sz="4400" dirty="0">
                  <a:solidFill>
                    <a:srgbClr val="00B050"/>
                  </a:solidFill>
                  <a:sym typeface="Wingdings" panose="05000000000000000000" pitchFamily="2" charset="2"/>
                </a:rPr>
                <a:t> </a:t>
              </a:r>
              <a:endParaRPr lang="en-US" sz="4400" dirty="0" smtClean="0"/>
            </a:p>
            <a:p>
              <a:pPr marL="857250" lvl="1" indent="-85725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Graphical user interface with remote start button</a:t>
              </a:r>
              <a:r>
                <a:rPr lang="en-US" sz="4400" dirty="0">
                  <a:solidFill>
                    <a:srgbClr val="FF0000"/>
                  </a:solidFill>
                  <a:sym typeface="Wingdings" panose="05000000000000000000" pitchFamily="2" charset="2"/>
                </a:rPr>
                <a:t> </a:t>
              </a:r>
              <a:r>
                <a:rPr lang="en-US" sz="4400" dirty="0" smtClean="0">
                  <a:solidFill>
                    <a:srgbClr val="00B050"/>
                  </a:solidFill>
                  <a:sym typeface="Wingdings" panose="05000000000000000000" pitchFamily="2" charset="2"/>
                </a:rPr>
                <a:t></a:t>
              </a:r>
              <a:r>
                <a:rPr lang="en-US" sz="4400" dirty="0" smtClean="0">
                  <a:sym typeface="Wingdings" panose="05000000000000000000" pitchFamily="2" charset="2"/>
                </a:rPr>
                <a:t>/</a:t>
              </a:r>
              <a:r>
                <a:rPr lang="en-US" sz="4400" dirty="0">
                  <a:solidFill>
                    <a:srgbClr val="FF0000"/>
                  </a:solidFill>
                  <a:sym typeface="Wingdings" panose="05000000000000000000" pitchFamily="2" charset="2"/>
                </a:rPr>
                <a:t> </a:t>
              </a:r>
              <a:endParaRPr lang="en-US" sz="44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341373" y="6906725"/>
            <a:ext cx="11208864" cy="23145151"/>
            <a:chOff x="27341373" y="6906725"/>
            <a:chExt cx="11208864" cy="23145151"/>
          </a:xfrm>
          <a:gradFill>
            <a:gsLst>
              <a:gs pos="9000">
                <a:schemeClr val="accent1">
                  <a:lumMod val="5000"/>
                  <a:lumOff val="95000"/>
                </a:schemeClr>
              </a:gs>
              <a:gs pos="70000">
                <a:schemeClr val="accent1">
                  <a:lumMod val="45000"/>
                  <a:lumOff val="55000"/>
                </a:schemeClr>
              </a:gs>
              <a:gs pos="8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14" name="TextBox 13"/>
            <p:cNvSpPr txBox="1"/>
            <p:nvPr/>
          </p:nvSpPr>
          <p:spPr>
            <a:xfrm>
              <a:off x="27341373" y="6906725"/>
              <a:ext cx="11141083" cy="1208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600" b="1" dirty="0">
                  <a:solidFill>
                    <a:srgbClr val="083286"/>
                  </a:solidFill>
                </a:rPr>
                <a:t>Future</a:t>
              </a:r>
              <a:r>
                <a:rPr lang="en-US" sz="6600" dirty="0" smtClean="0"/>
                <a:t> </a:t>
              </a:r>
              <a:r>
                <a:rPr lang="en-US" sz="6600" b="1" dirty="0" smtClean="0">
                  <a:solidFill>
                    <a:srgbClr val="083286"/>
                  </a:solidFill>
                </a:rPr>
                <a:t>Directions</a:t>
              </a:r>
            </a:p>
            <a:p>
              <a:pPr algn="ctr"/>
              <a:endParaRPr lang="en-US" sz="4800" b="1" dirty="0">
                <a:solidFill>
                  <a:srgbClr val="083286"/>
                </a:solidFill>
              </a:endParaRPr>
            </a:p>
            <a:p>
              <a:pPr marL="742950" indent="-742950">
                <a:buAutoNum type="arabicPeriod"/>
              </a:pPr>
              <a:r>
                <a:rPr lang="en-US" sz="4400" dirty="0" smtClean="0"/>
                <a:t>To be fully functional, the shooter must fire up to 30 yards. It currently shoots about 15 feet, so we would look to increase this distance using higher quality materials.</a:t>
              </a:r>
            </a:p>
            <a:p>
              <a:pPr marL="742950" indent="-742950">
                <a:buAutoNum type="arabicPeriod"/>
              </a:pPr>
              <a:endParaRPr lang="en-US" sz="4400" dirty="0"/>
            </a:p>
            <a:p>
              <a:pPr marL="742950" indent="-742950">
                <a:buAutoNum type="arabicPeriod"/>
              </a:pPr>
              <a:r>
                <a:rPr lang="en-US" sz="4400" dirty="0" smtClean="0"/>
                <a:t>The base rotates manually, so we would replace the stepper with a stronger motor to automate this function.</a:t>
              </a:r>
              <a:br>
                <a:rPr lang="en-US" sz="4400" dirty="0" smtClean="0"/>
              </a:br>
              <a:endParaRPr lang="en-US" sz="4400" dirty="0" smtClean="0"/>
            </a:p>
            <a:p>
              <a:pPr marL="742950" indent="-742950">
                <a:buAutoNum type="arabicPeriod"/>
              </a:pPr>
              <a:r>
                <a:rPr lang="en-US" sz="4400" dirty="0" smtClean="0"/>
                <a:t>Add a remote control user interface to allow player to adjust settings at a distance</a:t>
              </a:r>
              <a:br>
                <a:rPr lang="en-US" sz="4400" dirty="0" smtClean="0"/>
              </a:br>
              <a:endParaRPr lang="en-US" sz="4400" dirty="0" smtClean="0"/>
            </a:p>
            <a:p>
              <a:pPr marL="742950" indent="-742950">
                <a:buAutoNum type="arabicPeriod"/>
              </a:pPr>
              <a:r>
                <a:rPr lang="en-US" sz="4400" dirty="0" smtClean="0"/>
                <a:t>Use advanced motion capture technology such as Xbox Kinect® to aim at targets</a:t>
              </a:r>
            </a:p>
            <a:p>
              <a:endParaRPr lang="en-US" sz="4800" b="1" dirty="0">
                <a:solidFill>
                  <a:srgbClr val="083286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577437" y="23126903"/>
              <a:ext cx="10972800" cy="6924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solidFill>
                    <a:srgbClr val="083286"/>
                  </a:solidFill>
                </a:rPr>
                <a:t>Acknowledgements</a:t>
              </a:r>
            </a:p>
            <a:p>
              <a:endParaRPr lang="en-US" sz="4400" dirty="0" smtClean="0"/>
            </a:p>
            <a:p>
              <a:r>
                <a:rPr lang="en-US" sz="4400" dirty="0" smtClean="0"/>
                <a:t>We </a:t>
              </a:r>
              <a:r>
                <a:rPr lang="en-US" sz="4400" dirty="0"/>
                <a:t>would like to </a:t>
              </a:r>
              <a:r>
                <a:rPr lang="en-US" sz="4400" dirty="0" smtClean="0"/>
                <a:t>thank: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Dr. Joseph Samosky, Bill Mcgahey, and all of the TA’s, especially Nick Petro and Nate Smialek, for their guidance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The University Honors College for their funding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 smtClean="0"/>
                <a:t>The Pittsburgh Ultimate Frisbee men’s team and women’s team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383" y="11048262"/>
            <a:ext cx="4300315" cy="287730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4007" t="2121" r="4136" b="2768"/>
          <a:stretch/>
        </p:blipFill>
        <p:spPr>
          <a:xfrm>
            <a:off x="24343566" y="18689216"/>
            <a:ext cx="1306287" cy="21273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9635" y="15298294"/>
            <a:ext cx="2242883" cy="224288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4320" y="23965271"/>
            <a:ext cx="2582489" cy="19368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V="1">
            <a:off x="23341857" y="10537607"/>
            <a:ext cx="2242883" cy="224288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21113324" y="26614102"/>
            <a:ext cx="2242883" cy="16880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8626" y="26400400"/>
            <a:ext cx="2250218" cy="22502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87083" y="26923657"/>
            <a:ext cx="2666753" cy="17778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84279" y="7533437"/>
            <a:ext cx="2938307" cy="26797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69479" y="9629698"/>
            <a:ext cx="1730070" cy="230676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214152" y="9420274"/>
            <a:ext cx="2031953" cy="270927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566204" y="22988878"/>
            <a:ext cx="1861827" cy="248243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13592807" y="8126180"/>
            <a:ext cx="243840" cy="21031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425278" y="8126180"/>
            <a:ext cx="243840" cy="21031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4453814" y="12958997"/>
            <a:ext cx="12093384" cy="1129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6600" b="1" dirty="0" smtClean="0">
                <a:solidFill>
                  <a:srgbClr val="083286"/>
                </a:solidFill>
              </a:rPr>
              <a:t>Final Product</a:t>
            </a:r>
            <a:endParaRPr lang="en-US" sz="6600" b="1" dirty="0">
              <a:solidFill>
                <a:srgbClr val="083286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15"/>
          <a:srcRect l="16783" t="9982" r="21072" b="21965"/>
          <a:stretch/>
        </p:blipFill>
        <p:spPr>
          <a:xfrm>
            <a:off x="17730873" y="14202663"/>
            <a:ext cx="5361663" cy="772079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459175" y="-362425"/>
            <a:ext cx="2724912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dirty="0" smtClean="0">
                <a:solidFill>
                  <a:srgbClr val="FF0000"/>
                </a:solidFill>
              </a:rPr>
              <a:t>Frisbot</a:t>
            </a: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An All-Inclusive Ultimate Frisbee Training Device</a:t>
            </a:r>
          </a:p>
          <a:p>
            <a:pPr algn="ctr"/>
            <a:r>
              <a:rPr lang="en-US" sz="4800" dirty="0" smtClean="0">
                <a:solidFill>
                  <a:srgbClr val="FF0000"/>
                </a:solidFill>
              </a:rPr>
              <a:t>Michael Ing (mci10@pitt.edu), Devon Callanan, Seth Appel, Ben Linsey, Max Naar, Liam Gillen-Hughes, Justin Keller, Stanley Umeweni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63" name="Up Arrow 62"/>
          <p:cNvSpPr/>
          <p:nvPr/>
        </p:nvSpPr>
        <p:spPr>
          <a:xfrm rot="19269154">
            <a:off x="15923572" y="12321445"/>
            <a:ext cx="2033235" cy="248591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17242423" y="10783078"/>
            <a:ext cx="16341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1485254" y="10706477"/>
            <a:ext cx="1499025" cy="76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Up Arrow 68"/>
          <p:cNvSpPr/>
          <p:nvPr/>
        </p:nvSpPr>
        <p:spPr>
          <a:xfrm rot="9037264">
            <a:off x="21282829" y="21074299"/>
            <a:ext cx="2033235" cy="2485913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24881076" y="13150041"/>
            <a:ext cx="0" cy="2105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578401" y="19436253"/>
            <a:ext cx="6205531" cy="290884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413699" y="18810557"/>
            <a:ext cx="2904806" cy="3873075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24942194" y="21597683"/>
            <a:ext cx="63370" cy="20487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23529894" y="26333025"/>
            <a:ext cx="1105739" cy="6316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20120282" y="27418039"/>
            <a:ext cx="753353" cy="1074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17126379" y="27741324"/>
            <a:ext cx="1131114" cy="142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15617487" y="25579083"/>
            <a:ext cx="196551" cy="1236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7330" y="688537"/>
            <a:ext cx="8416203" cy="266513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4566204" y="8146477"/>
            <a:ext cx="267621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Catcher</a:t>
            </a:r>
          </a:p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(Net)</a:t>
            </a:r>
            <a:endParaRPr lang="en-US" sz="4000" b="1" dirty="0">
              <a:solidFill>
                <a:srgbClr val="083286"/>
              </a:solidFill>
            </a:endParaRPr>
          </a:p>
          <a:p>
            <a:endParaRPr lang="en-US" sz="3600" b="1" dirty="0">
              <a:solidFill>
                <a:srgbClr val="083286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18867360" y="8478417"/>
            <a:ext cx="267621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Loader</a:t>
            </a:r>
            <a:endParaRPr lang="en-US" sz="4000" b="1" dirty="0">
              <a:solidFill>
                <a:srgbClr val="083286"/>
              </a:solidFill>
            </a:endParaRPr>
          </a:p>
          <a:p>
            <a:endParaRPr lang="en-US" sz="3600" b="1" dirty="0">
              <a:solidFill>
                <a:srgbClr val="083286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2277265" y="9998591"/>
            <a:ext cx="38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8 inch wheel</a:t>
            </a:r>
            <a:endParaRPr lang="en-US" sz="4000" b="1" dirty="0">
              <a:solidFill>
                <a:srgbClr val="083286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2493678" y="12468540"/>
            <a:ext cx="38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CIM Motor</a:t>
            </a:r>
            <a:endParaRPr lang="en-US" sz="4000" b="1" dirty="0">
              <a:solidFill>
                <a:srgbClr val="083286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22959246" y="17187234"/>
            <a:ext cx="38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12V Battery</a:t>
            </a:r>
            <a:endParaRPr lang="en-US" sz="4000" b="1" dirty="0">
              <a:solidFill>
                <a:srgbClr val="083286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22984279" y="20822655"/>
            <a:ext cx="38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Outlet</a:t>
            </a:r>
            <a:endParaRPr lang="en-US" sz="4000" b="1" dirty="0">
              <a:solidFill>
                <a:srgbClr val="083286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900258" y="24638462"/>
            <a:ext cx="38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AC/DC Converter</a:t>
            </a:r>
            <a:endParaRPr lang="en-US" sz="4000" b="1" dirty="0">
              <a:solidFill>
                <a:srgbClr val="083286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0713895" y="28377500"/>
            <a:ext cx="38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Arduino</a:t>
            </a:r>
            <a:endParaRPr lang="en-US" sz="4000" b="1" dirty="0">
              <a:solidFill>
                <a:srgbClr val="083286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7214714" y="28402439"/>
            <a:ext cx="38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Motor Driver ×3</a:t>
            </a:r>
            <a:endParaRPr lang="en-US" sz="4000" b="1" dirty="0">
              <a:solidFill>
                <a:srgbClr val="083286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5531745" y="26179107"/>
            <a:ext cx="38436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Stepper Motor ×3</a:t>
            </a:r>
            <a:endParaRPr lang="en-US" sz="4000" b="1" dirty="0">
              <a:solidFill>
                <a:srgbClr val="083286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3793932" y="21991153"/>
            <a:ext cx="384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3286"/>
                </a:solidFill>
              </a:rPr>
              <a:t>Pistons ×2</a:t>
            </a:r>
            <a:endParaRPr lang="en-US" sz="4000" b="1" dirty="0">
              <a:solidFill>
                <a:srgbClr val="0832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666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514</TotalTime>
  <Words>325</Words>
  <Application>Microsoft Office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Wingdings</vt:lpstr>
      <vt:lpstr>Office Theme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Justin Keller</dc:creator>
  <cp:lastModifiedBy>Michael Ing</cp:lastModifiedBy>
  <cp:revision>47</cp:revision>
  <dcterms:created xsi:type="dcterms:W3CDTF">2016-04-14T21:52:12Z</dcterms:created>
  <dcterms:modified xsi:type="dcterms:W3CDTF">2017-02-03T23:21:31Z</dcterms:modified>
</cp:coreProperties>
</file>